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65" r:id="rId3"/>
    <p:sldId id="268" r:id="rId4"/>
    <p:sldId id="267" r:id="rId5"/>
    <p:sldId id="272" r:id="rId6"/>
    <p:sldId id="266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D9D9D9"/>
    <a:srgbClr val="F8E9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93" autoAdjust="0"/>
    <p:restoredTop sz="94660"/>
  </p:normalViewPr>
  <p:slideViewPr>
    <p:cSldViewPr snapToGrid="0">
      <p:cViewPr varScale="1">
        <p:scale>
          <a:sx n="77" d="100"/>
          <a:sy n="77" d="100"/>
        </p:scale>
        <p:origin x="9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5T03:25:59.4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0,'1879'0,"-1720"13,-41-13,-106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5T04:52:45.1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3,'124'-2,"137"5,-153 13,-70-9,60 4,40-11,-108-1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5T04:52:47.23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39,'1568'0,"-1542"-2,-1 0,49-12,-47 7,1 2,35-2,625 6,-331 3,582-2,-914 2,1 0,48 12,-47-7,1-2,35 2,276-7,-157-1,-152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5T04:52:49.33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63,'22'-2,"0"0,0-1,24-7,-21 4,48-5,57 11,19-2,-85-12,-44 8,3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5T04:52:54.43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38,'0'-1,"1"-1,-1 1,0 0,1 0,-1 0,1 0,0 0,-1 0,1-1,0 1,0 1,-1-1,1 0,0 0,0 0,0 0,0 1,0-1,0 0,0 1,0-1,1 1,-1-1,0 1,0-1,0 1,2 0,37-8,-36 8,93-7,121 8,-78 2,-105-1,0 1,39 9,-36-5,58 4,-55-8,56 11,-56-6,59 2,655-8,-362-5,-342 4,-28 1,0-2,0 0,0-2,0 0,40-11,-41 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5T04:53:00.89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38,'62'0,"-1"-2,95-17,-79 9,0 3,154 7,-93 3,-4-5,150 5,-177 14,-70-10,62 4,138 16,-196-20,37 9,-51-10,1 0,48 2,-37-7,0 2,71 13,-55-7,1-3,0-3,101-5,-42-1,1207 3,-1295-1,-1-2,46-10,-44 7,1 1,32-2,581 6,-310 3,-302-2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5T03:26:45.37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2,'80'-1,"88"3,-111 6,-38-4,1-1,24 0,-4-3,-1 2,46 8,-3-4,-63-6,0 1,0 1,21 4,-22-3,0 0,0-2,26 0,-29-1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5T03:26:46.51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84 1,'-3'0,"-4"0,-4 0,-3 0,-2 0,-1 0,2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5T03:30:41.2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73,'4'-1,"1"0,-1 0,1 0,-1-1,0 1,9-5,21-8,27 7,1 3,113 5,-57 2,-79-5,-1-2,42-9,-40 6,75-4,-27 9,172 6,-116 27,-53-13,-64-11,0-2,33 3,71 10,-89-11,63 4,673-9,-373-4,568 2,-943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5T04:50:15.5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0,'4769'0,"-4743"2,-1 0,49 12,-47-8,1-1,35 2,-37-6,15 0,0 1,74 14,-61-7,1-3,0-2,104-6,-43-1,1762 3,-1848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5T04:52:01.77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3,'124'-2,"136"5,-232 1,46 13,-33-7,13 3,-27-5,-1-2,1-1,43 2,124-10,100 6,-210 13,-62-11,1 0,24 1,-17-4,1-2,0-1,-1-2,0-1,39-9,-17 4,0 3,0 2,1 2,62 6,0-1,-17-1,116-5,-185-3,-7-1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5T04:52:11.45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1,'1741'0,"-1711"0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5T04:52:16.63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5T04:52:17.0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632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271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683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887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210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66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360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38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956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958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220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09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customXml" Target="../ink/ink4.xml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customXml" Target="../ink/ink1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customXml" Target="../ink/ink9.xml"/><Relationship Id="rId18" Type="http://schemas.openxmlformats.org/officeDocument/2006/relationships/customXml" Target="../ink/ink12.xml"/><Relationship Id="rId3" Type="http://schemas.openxmlformats.org/officeDocument/2006/relationships/image" Target="../media/image17.png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17" Type="http://schemas.openxmlformats.org/officeDocument/2006/relationships/image" Target="../media/image24.png"/><Relationship Id="rId2" Type="http://schemas.openxmlformats.org/officeDocument/2006/relationships/image" Target="../media/image16.png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customXml" Target="../ink/ink8.xml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10" Type="http://schemas.openxmlformats.org/officeDocument/2006/relationships/image" Target="../media/image21.png"/><Relationship Id="rId19" Type="http://schemas.openxmlformats.org/officeDocument/2006/relationships/image" Target="../media/image25.png"/><Relationship Id="rId4" Type="http://schemas.openxmlformats.org/officeDocument/2006/relationships/customXml" Target="../ink/ink5.xml"/><Relationship Id="rId9" Type="http://schemas.openxmlformats.org/officeDocument/2006/relationships/image" Target="../media/image20.png"/><Relationship Id="rId14" Type="http://schemas.openxmlformats.org/officeDocument/2006/relationships/customXml" Target="../ink/ink10.xml"/><Relationship Id="rId22" Type="http://schemas.openxmlformats.org/officeDocument/2006/relationships/customXml" Target="../ink/ink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93462" y="995667"/>
            <a:ext cx="3240000" cy="3240000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prstClr val="white">
                    <a:lumMod val="65000"/>
                  </a:prstClr>
                </a:solidFill>
              </a:rPr>
              <a:t>UI/UX</a:t>
            </a: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prstClr val="white">
                    <a:lumMod val="65000"/>
                  </a:prstClr>
                </a:solidFill>
              </a:rPr>
              <a:t>DESIGN</a:t>
            </a:r>
            <a:endParaRPr lang="ko-KR" altLang="en-US" sz="32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65462" y="4442948"/>
            <a:ext cx="6096000" cy="14699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4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잊혀져만 가는 문화</a:t>
            </a:r>
            <a:endParaRPr lang="en-US" altLang="ko-KR" sz="4400" b="1" i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전통축제</a:t>
            </a:r>
            <a:endParaRPr lang="en-US" altLang="ko-KR" sz="4000" i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473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3214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FEC52E6-E0E1-427E-87A8-FEE2AAF979A8}"/>
              </a:ext>
            </a:extLst>
          </p:cNvPr>
          <p:cNvSpPr/>
          <p:nvPr/>
        </p:nvSpPr>
        <p:spPr>
          <a:xfrm>
            <a:off x="680749" y="1236471"/>
            <a:ext cx="470544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코로나 상황에서의 전통축제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FEC52E6-E0E1-427E-87A8-FEE2AAF979A8}"/>
              </a:ext>
            </a:extLst>
          </p:cNvPr>
          <p:cNvSpPr/>
          <p:nvPr/>
        </p:nvSpPr>
        <p:spPr>
          <a:xfrm>
            <a:off x="1607675" y="2881634"/>
            <a:ext cx="224711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현재 전통축제의 문제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래픽 4" descr="배지 3 단색으로 채워진">
            <a:extLst>
              <a:ext uri="{FF2B5EF4-FFF2-40B4-BE49-F238E27FC236}">
                <a16:creationId xmlns:a16="http://schemas.microsoft.com/office/drawing/2014/main" id="{13ECAEDF-3B58-43AE-B417-BDB63FB6F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061" y="4260743"/>
            <a:ext cx="914400" cy="914400"/>
          </a:xfrm>
          <a:prstGeom prst="rect">
            <a:avLst/>
          </a:prstGeom>
        </p:spPr>
      </p:pic>
      <p:pic>
        <p:nvPicPr>
          <p:cNvPr id="7" name="그래픽 6" descr="배지 단색으로 채워진">
            <a:extLst>
              <a:ext uri="{FF2B5EF4-FFF2-40B4-BE49-F238E27FC236}">
                <a16:creationId xmlns:a16="http://schemas.microsoft.com/office/drawing/2014/main" id="{D7D25A94-7526-439B-B3C8-A8DC2208F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1061" y="2645370"/>
            <a:ext cx="914400" cy="914400"/>
          </a:xfrm>
          <a:prstGeom prst="rect">
            <a:avLst/>
          </a:prstGeom>
        </p:spPr>
      </p:pic>
      <p:pic>
        <p:nvPicPr>
          <p:cNvPr id="9" name="그래픽 8" descr="배지 1 단색으로 채워진">
            <a:extLst>
              <a:ext uri="{FF2B5EF4-FFF2-40B4-BE49-F238E27FC236}">
                <a16:creationId xmlns:a16="http://schemas.microsoft.com/office/drawing/2014/main" id="{D9E1329C-5495-4CBB-9D55-3D468D0FD8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061" y="1029997"/>
            <a:ext cx="914400" cy="9144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D1FDB6-57E0-4875-B219-C9175BB7D1E4}"/>
              </a:ext>
            </a:extLst>
          </p:cNvPr>
          <p:cNvSpPr/>
          <p:nvPr/>
        </p:nvSpPr>
        <p:spPr>
          <a:xfrm>
            <a:off x="1087844" y="4452808"/>
            <a:ext cx="224711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앱 구상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3702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1FE384F3-40FE-4E63-8A7A-0778E4D23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92" y="522962"/>
            <a:ext cx="3132950" cy="2220238"/>
          </a:xfrm>
          <a:prstGeom prst="rect">
            <a:avLst/>
          </a:prstGeom>
        </p:spPr>
      </p:pic>
      <p:pic>
        <p:nvPicPr>
          <p:cNvPr id="9" name="그림 8" descr="텍스트, 실내, 사람, 스크린샷이(가) 표시된 사진&#10;&#10;자동 생성된 설명">
            <a:extLst>
              <a:ext uri="{FF2B5EF4-FFF2-40B4-BE49-F238E27FC236}">
                <a16:creationId xmlns:a16="http://schemas.microsoft.com/office/drawing/2014/main" id="{7E7866FD-863B-412E-87EE-58F76EE3E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92" y="2743200"/>
            <a:ext cx="3132950" cy="35918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C003BFF0-DC82-4646-A3FF-880579A6BB26}"/>
                  </a:ext>
                </a:extLst>
              </p14:cNvPr>
              <p14:cNvContentPartPr/>
              <p14:nvPr/>
            </p14:nvContentPartPr>
            <p14:xfrm>
              <a:off x="1442700" y="2862180"/>
              <a:ext cx="780840" cy="504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C003BFF0-DC82-4646-A3FF-880579A6BB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9060" y="2754180"/>
                <a:ext cx="88848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92DCFD46-EE07-4B79-9F52-F63DF4F4AB8F}"/>
                  </a:ext>
                </a:extLst>
              </p14:cNvPr>
              <p14:cNvContentPartPr/>
              <p14:nvPr/>
            </p14:nvContentPartPr>
            <p14:xfrm>
              <a:off x="615780" y="2697820"/>
              <a:ext cx="304200" cy="2052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92DCFD46-EE07-4B79-9F52-F63DF4F4AB8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9780" y="2626180"/>
                <a:ext cx="3758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526B2B20-140A-4F8F-85A7-1020BF3CC3BF}"/>
                  </a:ext>
                </a:extLst>
              </p14:cNvPr>
              <p14:cNvContentPartPr/>
              <p14:nvPr/>
            </p14:nvContentPartPr>
            <p14:xfrm>
              <a:off x="585540" y="2723740"/>
              <a:ext cx="30240" cy="36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526B2B20-140A-4F8F-85A7-1020BF3CC3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9900" y="2652100"/>
                <a:ext cx="10188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그림 20" descr="텍스트, 스크린샷, 사람들, 군중이(가) 표시된 사진&#10;&#10;자동 생성된 설명">
            <a:extLst>
              <a:ext uri="{FF2B5EF4-FFF2-40B4-BE49-F238E27FC236}">
                <a16:creationId xmlns:a16="http://schemas.microsoft.com/office/drawing/2014/main" id="{1706338F-EFA5-4BDD-9BFE-F7A0FC8F77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582" y="522962"/>
            <a:ext cx="4800170" cy="58120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B86C769D-D8B4-4433-B27C-15983F7870B5}"/>
                  </a:ext>
                </a:extLst>
              </p14:cNvPr>
              <p14:cNvContentPartPr/>
              <p14:nvPr/>
            </p14:nvContentPartPr>
            <p14:xfrm>
              <a:off x="5060042" y="649746"/>
              <a:ext cx="1427040" cy="4032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B86C769D-D8B4-4433-B27C-15983F7870B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06402" y="541746"/>
                <a:ext cx="1534680" cy="2559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B543DB5-1A1D-4E37-B6CC-9BA96A1B8FF5}"/>
              </a:ext>
            </a:extLst>
          </p:cNvPr>
          <p:cNvSpPr txBox="1"/>
          <p:nvPr/>
        </p:nvSpPr>
        <p:spPr>
          <a:xfrm>
            <a:off x="7966103" y="522962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9999"/>
                </a:solidFill>
              </a:rPr>
              <a:t>코로나에 위축된 전통축제</a:t>
            </a:r>
          </a:p>
        </p:txBody>
      </p:sp>
    </p:spTree>
    <p:extLst>
      <p:ext uri="{BB962C8B-B14F-4D97-AF65-F5344CB8AC3E}">
        <p14:creationId xmlns:p14="http://schemas.microsoft.com/office/powerpoint/2010/main" val="3020913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 descr="텍스트, 사람, 그룹, 비즈니스이(가) 표시된 사진&#10;&#10;자동 생성된 설명">
            <a:extLst>
              <a:ext uri="{FF2B5EF4-FFF2-40B4-BE49-F238E27FC236}">
                <a16:creationId xmlns:a16="http://schemas.microsoft.com/office/drawing/2014/main" id="{6D3A6054-A709-403A-B6C3-C144C3281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62" y="533503"/>
            <a:ext cx="3850685" cy="57909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59EF92-69EC-4476-A999-BB2BB3574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047" y="579439"/>
            <a:ext cx="2993721" cy="57450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11E6C7-94CE-46A4-A055-D29A4350D3DE}"/>
              </a:ext>
            </a:extLst>
          </p:cNvPr>
          <p:cNvSpPr txBox="1"/>
          <p:nvPr/>
        </p:nvSpPr>
        <p:spPr>
          <a:xfrm>
            <a:off x="8425416" y="533503"/>
            <a:ext cx="3357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9999"/>
                </a:solidFill>
              </a:rPr>
              <a:t>지자체의 노력</a:t>
            </a:r>
            <a:r>
              <a:rPr lang="en-US" altLang="ko-KR" sz="3600" b="1" dirty="0">
                <a:solidFill>
                  <a:srgbClr val="FF9999"/>
                </a:solidFill>
              </a:rPr>
              <a:t>..</a:t>
            </a:r>
            <a:endParaRPr lang="ko-KR" altLang="en-US" sz="3600" b="1" dirty="0"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894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078E532-A6B0-466B-AC68-43288D3D6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6" y="544882"/>
            <a:ext cx="2636784" cy="30571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A1D37F-71ED-4B57-9D59-60643C902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22" y="452353"/>
            <a:ext cx="7725853" cy="16480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45AF17A5-EE2F-4410-82F7-2C6E19D4D961}"/>
                  </a:ext>
                </a:extLst>
              </p14:cNvPr>
              <p14:cNvContentPartPr/>
              <p14:nvPr/>
            </p14:nvContentPartPr>
            <p14:xfrm>
              <a:off x="8141282" y="1389906"/>
              <a:ext cx="2729880" cy="2736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45AF17A5-EE2F-4410-82F7-2C6E19D4D9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87642" y="1281906"/>
                <a:ext cx="28375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BB8BCA9B-F190-438C-BF6D-DCC647A040CE}"/>
                  </a:ext>
                </a:extLst>
              </p14:cNvPr>
              <p14:cNvContentPartPr/>
              <p14:nvPr/>
            </p14:nvContentPartPr>
            <p14:xfrm>
              <a:off x="1377602" y="2980026"/>
              <a:ext cx="870840" cy="3888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BB8BCA9B-F190-438C-BF6D-DCC647A040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9602" y="2944386"/>
                <a:ext cx="90648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E16B76A2-CB2D-46F1-BD8E-E5FA77141C43}"/>
                  </a:ext>
                </a:extLst>
              </p14:cNvPr>
              <p14:cNvContentPartPr/>
              <p14:nvPr/>
            </p14:nvContentPartPr>
            <p14:xfrm>
              <a:off x="1214882" y="625986"/>
              <a:ext cx="637920" cy="36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E16B76A2-CB2D-46F1-BD8E-E5FA77141C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6882" y="590346"/>
                <a:ext cx="67356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72B88B34-30DA-46F4-8842-FF172F820B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79" y="2389353"/>
            <a:ext cx="5159262" cy="37597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BAF91770-99C8-4C5A-B3B6-B5792A2BA18F}"/>
                  </a:ext>
                </a:extLst>
              </p14:cNvPr>
              <p14:cNvContentPartPr/>
              <p14:nvPr/>
            </p14:nvContentPartPr>
            <p14:xfrm>
              <a:off x="6062282" y="588186"/>
              <a:ext cx="360" cy="36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BAF91770-99C8-4C5A-B3B6-B5792A2BA18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44282" y="552546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2EC5F61B-3E66-4DD0-8834-4F942BC24856}"/>
                  </a:ext>
                </a:extLst>
              </p14:cNvPr>
              <p14:cNvContentPartPr/>
              <p14:nvPr/>
            </p14:nvContentPartPr>
            <p14:xfrm>
              <a:off x="5924402" y="1690506"/>
              <a:ext cx="360" cy="36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2EC5F61B-3E66-4DD0-8834-4F942BC2485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06402" y="1654506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C3467D3B-192B-425B-9408-A8DA0F39EACD}"/>
                  </a:ext>
                </a:extLst>
              </p14:cNvPr>
              <p14:cNvContentPartPr/>
              <p14:nvPr/>
            </p14:nvContentPartPr>
            <p14:xfrm>
              <a:off x="3682322" y="3117906"/>
              <a:ext cx="287280" cy="1368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C3467D3B-192B-425B-9408-A8DA0F39EAC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64322" y="3082266"/>
                <a:ext cx="3229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2513FBC0-DF5C-44C2-B247-966194EC4D5D}"/>
                  </a:ext>
                </a:extLst>
              </p14:cNvPr>
              <p14:cNvContentPartPr/>
              <p14:nvPr/>
            </p14:nvContentPartPr>
            <p14:xfrm>
              <a:off x="3870242" y="3104946"/>
              <a:ext cx="1652400" cy="1476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2513FBC0-DF5C-44C2-B247-966194EC4D5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52242" y="3069306"/>
                <a:ext cx="16880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AF6B2566-335C-4C41-881D-8F34A810D34E}"/>
                  </a:ext>
                </a:extLst>
              </p14:cNvPr>
              <p14:cNvContentPartPr/>
              <p14:nvPr/>
            </p14:nvContentPartPr>
            <p14:xfrm>
              <a:off x="713402" y="3246426"/>
              <a:ext cx="214920" cy="2268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AF6B2566-335C-4C41-881D-8F34A810D34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5402" y="3210786"/>
                <a:ext cx="2505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9D9409D2-5F55-442C-87CE-A11EC4D58474}"/>
                  </a:ext>
                </a:extLst>
              </p14:cNvPr>
              <p14:cNvContentPartPr/>
              <p14:nvPr/>
            </p14:nvContentPartPr>
            <p14:xfrm>
              <a:off x="2968442" y="4570506"/>
              <a:ext cx="893160" cy="2772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9D9409D2-5F55-442C-87CE-A11EC4D5847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50442" y="4534506"/>
                <a:ext cx="9288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F993BEBC-F37A-44C1-9DA3-B7699BBF0DD9}"/>
                  </a:ext>
                </a:extLst>
              </p14:cNvPr>
              <p14:cNvContentPartPr/>
              <p14:nvPr/>
            </p14:nvContentPartPr>
            <p14:xfrm>
              <a:off x="2417282" y="5698026"/>
              <a:ext cx="1852920" cy="5328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F993BEBC-F37A-44C1-9DA3-B7699BBF0DD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99282" y="5662026"/>
                <a:ext cx="1888560" cy="12492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A88BA04B-535E-4B09-9F42-BCBE554142E1}"/>
              </a:ext>
            </a:extLst>
          </p:cNvPr>
          <p:cNvSpPr txBox="1"/>
          <p:nvPr/>
        </p:nvSpPr>
        <p:spPr>
          <a:xfrm>
            <a:off x="6599992" y="3930653"/>
            <a:ext cx="4703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9999"/>
                </a:solidFill>
              </a:rPr>
              <a:t>예전부터 주민</a:t>
            </a:r>
            <a:r>
              <a:rPr lang="en-US" altLang="ko-KR" sz="1600" dirty="0">
                <a:solidFill>
                  <a:srgbClr val="FF9999"/>
                </a:solidFill>
              </a:rPr>
              <a:t>/</a:t>
            </a:r>
            <a:r>
              <a:rPr lang="ko-KR" altLang="en-US" sz="1600" dirty="0">
                <a:solidFill>
                  <a:srgbClr val="FF9999"/>
                </a:solidFill>
              </a:rPr>
              <a:t>외부인의 참여가 상당히 저조하다</a:t>
            </a:r>
            <a:r>
              <a:rPr lang="en-US" altLang="ko-KR" sz="1600" dirty="0">
                <a:solidFill>
                  <a:srgbClr val="FF9999"/>
                </a:solidFill>
              </a:rPr>
              <a:t>.</a:t>
            </a:r>
            <a:endParaRPr lang="ko-KR" altLang="en-US" sz="1600" dirty="0">
              <a:solidFill>
                <a:srgbClr val="FF9999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FEFB15-A064-4A48-953C-8F8611DC5C61}"/>
              </a:ext>
            </a:extLst>
          </p:cNvPr>
          <p:cNvSpPr txBox="1"/>
          <p:nvPr/>
        </p:nvSpPr>
        <p:spPr>
          <a:xfrm>
            <a:off x="7933586" y="4167128"/>
            <a:ext cx="1640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F9999"/>
                </a:solidFill>
              </a:rPr>
              <a:t>WHY?</a:t>
            </a:r>
            <a:endParaRPr lang="ko-KR" altLang="en-US" sz="4000" b="1" dirty="0"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125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Picture 4" descr="우리나라 지도 그릴줄아는사람만 봐바 궁금하다 | 디아3 인벤 - 디아블로3 인벤">
            <a:extLst>
              <a:ext uri="{FF2B5EF4-FFF2-40B4-BE49-F238E27FC236}">
                <a16:creationId xmlns:a16="http://schemas.microsoft.com/office/drawing/2014/main" id="{C46DCADA-5BC1-45FB-AE61-FF575CF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01" y="551145"/>
            <a:ext cx="3399846" cy="576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물음표 단색으로 채워진">
            <a:extLst>
              <a:ext uri="{FF2B5EF4-FFF2-40B4-BE49-F238E27FC236}">
                <a16:creationId xmlns:a16="http://schemas.microsoft.com/office/drawing/2014/main" id="{63C27B13-DB75-43C2-A694-849F7596E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743" y="2423787"/>
            <a:ext cx="1496860" cy="1496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4EBE70-B770-4E00-8961-935CB43C3F64}"/>
              </a:ext>
            </a:extLst>
          </p:cNvPr>
          <p:cNvSpPr txBox="1"/>
          <p:nvPr/>
        </p:nvSpPr>
        <p:spPr>
          <a:xfrm>
            <a:off x="3920647" y="814193"/>
            <a:ext cx="147807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●경상남도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가락문화제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가야세계문화축전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거창국제연극제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고성공룡나라축제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깃대봉억새꽃축제</a:t>
            </a:r>
            <a:endParaRPr lang="ko-KR" altLang="en-US" sz="800" b="0" i="0" dirty="0">
              <a:solidFill>
                <a:srgbClr val="D9D9D9"/>
              </a:solidFill>
              <a:effectLst/>
              <a:latin typeface="Helvetica Neue"/>
            </a:endParaRP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남해미조해산물축제</a:t>
            </a:r>
            <a:endParaRPr lang="ko-KR" altLang="en-US" sz="800" b="0" i="0" dirty="0">
              <a:solidFill>
                <a:srgbClr val="D9D9D9"/>
              </a:solidFill>
              <a:effectLst/>
              <a:latin typeface="Helvetica Neue"/>
            </a:endParaRP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남해해맞이축제</a:t>
            </a:r>
            <a:endParaRPr lang="ko-KR" altLang="en-US" sz="800" b="0" i="0" dirty="0">
              <a:solidFill>
                <a:srgbClr val="D9D9D9"/>
              </a:solidFill>
              <a:effectLst/>
              <a:latin typeface="Helvetica Neue"/>
            </a:endParaRP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대금산진달래축제</a:t>
            </a:r>
            <a:endParaRPr lang="ko-KR" altLang="en-US" sz="800" b="0" i="0" dirty="0">
              <a:solidFill>
                <a:srgbClr val="D9D9D9"/>
              </a:solidFill>
              <a:effectLst/>
              <a:latin typeface="Helvetica Neue"/>
            </a:endParaRP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마산가고파국화축제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마산어시장축제</a:t>
            </a:r>
            <a:endParaRPr lang="ko-KR" altLang="en-US" sz="800" b="0" i="0" dirty="0">
              <a:solidFill>
                <a:srgbClr val="D9D9D9"/>
              </a:solidFill>
              <a:effectLst/>
              <a:latin typeface="Helvetica Neue"/>
            </a:endParaRP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밀양아리랑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대축제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밀양얼음골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사과축제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밀양여름공연예술축제</a:t>
            </a:r>
            <a:endParaRPr lang="ko-KR" altLang="en-US" sz="800" b="0" i="0" dirty="0">
              <a:solidFill>
                <a:srgbClr val="D9D9D9"/>
              </a:solidFill>
              <a:effectLst/>
              <a:latin typeface="Helvetica Neue"/>
            </a:endParaRP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삼랑진딸기축제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신불산억새꽃축제</a:t>
            </a:r>
            <a:endParaRPr lang="ko-KR" altLang="en-US" sz="800" b="0" i="0" dirty="0">
              <a:solidFill>
                <a:srgbClr val="D9D9D9"/>
              </a:solidFill>
              <a:effectLst/>
              <a:latin typeface="Helvetica Neue"/>
            </a:endParaRP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아림예술제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의령소싸움</a:t>
            </a:r>
            <a:endParaRPr lang="ko-KR" altLang="en-US" sz="800" b="0" i="0" dirty="0">
              <a:solidFill>
                <a:srgbClr val="D9D9D9"/>
              </a:solidFill>
              <a:effectLst/>
              <a:latin typeface="Helvetica Neue"/>
            </a:endParaRP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의병제전</a:t>
            </a:r>
            <a:endParaRPr lang="ko-KR" altLang="en-US" sz="800" b="0" i="0" dirty="0">
              <a:solidFill>
                <a:srgbClr val="D9D9D9"/>
              </a:solidFill>
              <a:effectLst/>
              <a:latin typeface="Helvetica Neue"/>
            </a:endParaRP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이충무공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노량해전승첩제</a:t>
            </a:r>
            <a:endParaRPr lang="ko-KR" altLang="en-US" sz="800" b="0" i="0" dirty="0">
              <a:solidFill>
                <a:srgbClr val="D9D9D9"/>
              </a:solidFill>
              <a:effectLst/>
              <a:latin typeface="Helvetica Neue"/>
            </a:endParaRP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재약산억새꽃축제</a:t>
            </a:r>
            <a:endParaRPr lang="ko-KR" altLang="en-US" sz="800" b="0" i="0" dirty="0">
              <a:solidFill>
                <a:srgbClr val="D9D9D9"/>
              </a:solidFill>
              <a:effectLst/>
              <a:latin typeface="Helvetica Neue"/>
            </a:endParaRP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지리산한방약초축제</a:t>
            </a:r>
            <a:endParaRPr lang="ko-KR" altLang="en-US" sz="800" b="0" i="0" dirty="0">
              <a:solidFill>
                <a:srgbClr val="D9D9D9"/>
              </a:solidFill>
              <a:effectLst/>
              <a:latin typeface="Helvetica Neue"/>
            </a:endParaRP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진영단감제</a:t>
            </a:r>
            <a:endParaRPr lang="ko-KR" altLang="en-US" sz="800" b="0" i="0" dirty="0">
              <a:solidFill>
                <a:srgbClr val="D9D9D9"/>
              </a:solidFill>
              <a:effectLst/>
              <a:latin typeface="Helvetica Neue"/>
            </a:endParaRP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진주개천예술제</a:t>
            </a:r>
            <a:endParaRPr lang="ko-KR" altLang="en-US" sz="800" b="0" i="0" dirty="0">
              <a:solidFill>
                <a:srgbClr val="D9D9D9"/>
              </a:solidFill>
              <a:effectLst/>
              <a:latin typeface="Helvetica Neue"/>
            </a:endParaRP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진주남강유등축제</a:t>
            </a:r>
            <a:endParaRPr lang="ko-KR" altLang="en-US" sz="800" b="0" i="0" dirty="0">
              <a:solidFill>
                <a:srgbClr val="D9D9D9"/>
              </a:solidFill>
              <a:effectLst/>
              <a:latin typeface="Helvetica Neue"/>
            </a:endParaRP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진주논개제</a:t>
            </a:r>
            <a:endParaRPr lang="ko-KR" altLang="en-US" sz="800" b="0" i="0" dirty="0">
              <a:solidFill>
                <a:srgbClr val="D9D9D9"/>
              </a:solidFill>
              <a:effectLst/>
              <a:latin typeface="Helvetica Neue"/>
            </a:endParaRP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진주소싸움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진해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군항제</a:t>
            </a:r>
            <a:endParaRPr lang="ko-KR" altLang="en-US" sz="800" b="0" i="0" dirty="0">
              <a:solidFill>
                <a:srgbClr val="D9D9D9"/>
              </a:solidFill>
              <a:effectLst/>
              <a:latin typeface="Helvetica Neue"/>
            </a:endParaRP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진해예술제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천주산진달래축제</a:t>
            </a:r>
            <a:endParaRPr lang="ko-KR" altLang="en-US" sz="800" b="0" i="0" dirty="0">
              <a:solidFill>
                <a:srgbClr val="D9D9D9"/>
              </a:solidFill>
              <a:effectLst/>
              <a:latin typeface="Helvetica Neue"/>
            </a:endParaRP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통영국제음악제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팔만대장경축제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하동야생차문화축제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한산대첩축제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허황옥실버문화축제</a:t>
            </a:r>
            <a:endParaRPr lang="ko-KR" altLang="en-US" sz="800" b="0" i="0" dirty="0">
              <a:solidFill>
                <a:srgbClr val="D9D9D9"/>
              </a:solidFill>
              <a:effectLst/>
              <a:latin typeface="Helvetica Neue"/>
            </a:endParaRP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화개장터벚꽃축제</a:t>
            </a:r>
            <a:endParaRPr lang="ko-KR" altLang="en-US" sz="800" b="0" i="0" dirty="0">
              <a:solidFill>
                <a:srgbClr val="D9D9D9"/>
              </a:solidFill>
              <a:effectLst/>
              <a:latin typeface="Helvetica Neue"/>
            </a:endParaRP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화왕산억새꽃축제</a:t>
            </a:r>
            <a:endParaRPr lang="ko-KR" altLang="en-US" sz="800" dirty="0">
              <a:solidFill>
                <a:srgbClr val="D9D9D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9D745-51CD-4217-8CDA-11E4BEB7D894}"/>
              </a:ext>
            </a:extLst>
          </p:cNvPr>
          <p:cNvSpPr txBox="1"/>
          <p:nvPr/>
        </p:nvSpPr>
        <p:spPr>
          <a:xfrm>
            <a:off x="5229421" y="814192"/>
            <a:ext cx="1478071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b="0" i="0" dirty="0">
              <a:solidFill>
                <a:srgbClr val="D9D9D9"/>
              </a:solidFill>
              <a:effectLst/>
              <a:latin typeface="Helvetica Neue"/>
            </a:endParaRP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●경상북도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대가야체험축제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문경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한국전통찻사발축제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문경마운틴페스티벌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문경오미자축제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백암온천축제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보현산별빛문화축제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봉화춘양목송이축제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성류문화제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신라문화제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안동국제탈춤페스티벌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영덕대게축제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영덕해맞이축제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영양고추문화축제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영주풍기인삼축제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영천한약축제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울릉도오징어축제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울진대게축제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울진송이축제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청도달맞이축제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청도소싸움축제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평해남대천단오제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포항과메기축제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포항바다국제연극제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포항해병인축제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한국의술과떡잔치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호미곶해맞이축제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황학산억새꽃축제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endParaRPr lang="ko-KR" altLang="en-US" sz="800" dirty="0">
              <a:solidFill>
                <a:srgbClr val="D9D9D9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231E76-E4A3-47BD-BC1A-09CEAA4A932A}"/>
              </a:ext>
            </a:extLst>
          </p:cNvPr>
          <p:cNvSpPr txBox="1"/>
          <p:nvPr/>
        </p:nvSpPr>
        <p:spPr>
          <a:xfrm>
            <a:off x="6538195" y="848504"/>
            <a:ext cx="14780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b="0" i="0" dirty="0">
              <a:solidFill>
                <a:srgbClr val="D9D9D9"/>
              </a:solidFill>
              <a:effectLst/>
              <a:latin typeface="Helvetica Neue"/>
            </a:endParaRP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●경기도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강화도새우젓축제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고양행주문화제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과천한마당축제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광주왕실도자기축제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구리코스모스축제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구리한강유채꽃큰잔치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단원미술제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부천국제만화축제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분원마을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붕어찜축제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산정호수명성산억새꽃축제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성남탄천페스티벌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세계야외공연축제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세계평화축전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수원화성국제연극제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수원화성문화제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안성남사당바우덕이축제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양주골얼음축제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양평산수유축제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여주도자기박람회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연천구석기축제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의정부국제음악극축제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이천도자기축제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이천백사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산수유꽃축제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이천시 장호원 복숭아축제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이천쌀문화축제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자라섬국제재즈페스티벌</a:t>
            </a:r>
            <a:endParaRPr lang="ko-KR" altLang="en-US" sz="800" b="0" i="0" dirty="0">
              <a:solidFill>
                <a:srgbClr val="D9D9D9"/>
              </a:solidFill>
              <a:effectLst/>
              <a:latin typeface="Helvetica Neue"/>
            </a:endParaRP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퇴촌토마토축제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파주어린이책잔치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파주예술제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파주장단콩축제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헤이리페스티벌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endParaRPr lang="ko-KR" altLang="en-US" sz="800" dirty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5642FB-470B-4861-A34F-54AE8A66C4C0}"/>
              </a:ext>
            </a:extLst>
          </p:cNvPr>
          <p:cNvSpPr txBox="1"/>
          <p:nvPr/>
        </p:nvSpPr>
        <p:spPr>
          <a:xfrm>
            <a:off x="8016266" y="551145"/>
            <a:ext cx="147807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b="0" i="0" dirty="0">
              <a:solidFill>
                <a:srgbClr val="D9D9D9"/>
              </a:solidFill>
              <a:effectLst/>
              <a:latin typeface="Helvetica Neue"/>
            </a:endParaRPr>
          </a:p>
          <a:p>
            <a:endParaRPr lang="ko-KR" altLang="en-US" sz="800" b="0" i="0" dirty="0">
              <a:solidFill>
                <a:srgbClr val="D9D9D9"/>
              </a:solidFill>
              <a:effectLst/>
              <a:latin typeface="Helvetica Neue"/>
            </a:endParaRP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●강원도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강릉국제관광민속제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강릉단오제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강원감영제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고성명태축제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김삿갓문화큰잔치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단종문화제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대관령눈꽃축제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도솔산전적문화제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동해오징어축제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망월제</a:t>
            </a:r>
            <a:endParaRPr lang="ko-KR" altLang="en-US" sz="800" b="0" i="0" dirty="0">
              <a:solidFill>
                <a:srgbClr val="D9D9D9"/>
              </a:solidFill>
              <a:effectLst/>
              <a:latin typeface="Helvetica Neue"/>
            </a:endParaRP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설악눈꽃축제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설악문화제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속초해맞이축제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안흥찐빵한마당큰잔치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양양남대천연어축제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양양송이축제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양양해맞이축제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얼음나라 화천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산천어축제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영월동강축제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원주한지문화제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인제빙어축제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장사항오징어맨손잡기축제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정선아리랑제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철원두루미축제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춘천국제연극제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춘천마임축제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춘천막국수축제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춘천애니타운페스티벌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태백산눈축제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태백산쿨시네마페스티벌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한서문화제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한여름밤의문화축제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홍천강견지낚시축제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화천쪽배축제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황태축제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횡성한우축제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효석문화제 </a:t>
            </a:r>
            <a:endParaRPr lang="ko-KR" altLang="en-US" sz="800" dirty="0">
              <a:solidFill>
                <a:srgbClr val="D9D9D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52C18-6A47-4576-B8D7-3E247CFD010A}"/>
              </a:ext>
            </a:extLst>
          </p:cNvPr>
          <p:cNvSpPr txBox="1"/>
          <p:nvPr/>
        </p:nvSpPr>
        <p:spPr>
          <a:xfrm>
            <a:off x="9494337" y="640583"/>
            <a:ext cx="147807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b="0" i="0" dirty="0">
              <a:solidFill>
                <a:srgbClr val="D9D9D9"/>
              </a:solidFill>
              <a:effectLst/>
              <a:latin typeface="Helvetica Neue"/>
            </a:endParaRP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●전라남도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강진청자문화제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겸면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목화축제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곡성심청축제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광양매화축제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광양숯불구이축제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광양전어축제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구례산수유꽃축제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꽃무릇큰잔치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남도음식문화큰잔치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내장산단풍축제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대나무축제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무안백련대축제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백양단풍축제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백운산약수제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법성포단오제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보성다향제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서편제 보성소리축제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여수향일암일출제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영산강문화축제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영암왕인문화축제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영취산진달래축제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장성홍길동축제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지리산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피아골단풍제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지리산남악제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진남제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en-US" altLang="ko-KR" sz="800" b="0" i="0" dirty="0">
                <a:solidFill>
                  <a:srgbClr val="D9D9D9"/>
                </a:solidFill>
                <a:effectLst/>
                <a:latin typeface="Helvetica Neue"/>
              </a:rPr>
              <a:t>-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여수거북선축제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진도영등축제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함평나비축제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호남예술제 </a:t>
            </a:r>
          </a:p>
          <a:p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r>
              <a:rPr lang="ko-KR" altLang="en-US" sz="800" b="0" i="0" dirty="0" err="1">
                <a:solidFill>
                  <a:srgbClr val="D9D9D9"/>
                </a:solidFill>
                <a:effectLst/>
                <a:latin typeface="Helvetica Neue"/>
              </a:rPr>
              <a:t>화순고인돌축제</a:t>
            </a:r>
            <a:r>
              <a:rPr lang="ko-KR" altLang="en-US" sz="800" b="0" i="0" dirty="0">
                <a:solidFill>
                  <a:srgbClr val="D9D9D9"/>
                </a:solidFill>
                <a:effectLst/>
                <a:latin typeface="Helvetica Neue"/>
              </a:rPr>
              <a:t> </a:t>
            </a:r>
            <a:endParaRPr lang="ko-KR" altLang="en-US" sz="800" dirty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BBB2FA-FC8E-45C2-8432-E72D244FE081}"/>
              </a:ext>
            </a:extLst>
          </p:cNvPr>
          <p:cNvSpPr txBox="1"/>
          <p:nvPr/>
        </p:nvSpPr>
        <p:spPr>
          <a:xfrm>
            <a:off x="4679589" y="2876296"/>
            <a:ext cx="5612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FF9999"/>
                </a:solidFill>
              </a:rPr>
              <a:t>너무나도 다양하고 많은 </a:t>
            </a:r>
            <a:r>
              <a:rPr lang="ko-KR" altLang="en-US" sz="2800" b="1" dirty="0">
                <a:solidFill>
                  <a:srgbClr val="FF9999"/>
                </a:solidFill>
              </a:rPr>
              <a:t>전통축제</a:t>
            </a:r>
          </a:p>
        </p:txBody>
      </p:sp>
    </p:spTree>
    <p:extLst>
      <p:ext uri="{BB962C8B-B14F-4D97-AF65-F5344CB8AC3E}">
        <p14:creationId xmlns:p14="http://schemas.microsoft.com/office/powerpoint/2010/main" val="211924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1E6C7-94CE-46A4-A055-D29A4350D3DE}"/>
              </a:ext>
            </a:extLst>
          </p:cNvPr>
          <p:cNvSpPr txBox="1"/>
          <p:nvPr/>
        </p:nvSpPr>
        <p:spPr>
          <a:xfrm>
            <a:off x="7986411" y="1555641"/>
            <a:ext cx="35782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9999"/>
                </a:solidFill>
              </a:rPr>
              <a:t>모르는 이들에겐</a:t>
            </a:r>
            <a:endParaRPr lang="en-US" altLang="ko-KR" sz="3600" b="1" dirty="0">
              <a:solidFill>
                <a:srgbClr val="FF9999"/>
              </a:solidFill>
            </a:endParaRPr>
          </a:p>
          <a:p>
            <a:endParaRPr lang="en-US" altLang="ko-KR" sz="3600" b="1" dirty="0">
              <a:solidFill>
                <a:srgbClr val="FF9999"/>
              </a:solidFill>
            </a:endParaRPr>
          </a:p>
          <a:p>
            <a:r>
              <a:rPr lang="ko-KR" altLang="en-US" sz="3600" b="1" dirty="0">
                <a:solidFill>
                  <a:srgbClr val="FF9999"/>
                </a:solidFill>
              </a:rPr>
              <a:t>소음</a:t>
            </a:r>
            <a:r>
              <a:rPr lang="en-US" altLang="ko-KR" sz="3600" b="1" dirty="0">
                <a:solidFill>
                  <a:srgbClr val="FF9999"/>
                </a:solidFill>
              </a:rPr>
              <a:t>.</a:t>
            </a:r>
            <a:endParaRPr lang="ko-KR" altLang="en-US" sz="3600" b="1" dirty="0">
              <a:solidFill>
                <a:srgbClr val="FF9999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7DA547-3218-4557-8452-360DB6875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5" y="528048"/>
            <a:ext cx="7276271" cy="576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39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1E6C7-94CE-46A4-A055-D29A4350D3DE}"/>
              </a:ext>
            </a:extLst>
          </p:cNvPr>
          <p:cNvSpPr txBox="1"/>
          <p:nvPr/>
        </p:nvSpPr>
        <p:spPr>
          <a:xfrm>
            <a:off x="4879956" y="791554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9999"/>
                </a:solidFill>
              </a:rPr>
              <a:t>단편적인 정보들</a:t>
            </a:r>
          </a:p>
        </p:txBody>
      </p:sp>
      <p:pic>
        <p:nvPicPr>
          <p:cNvPr id="1026" name="Picture 2" descr="[사진=문화체육관광부 제공]">
            <a:extLst>
              <a:ext uri="{FF2B5EF4-FFF2-40B4-BE49-F238E27FC236}">
                <a16:creationId xmlns:a16="http://schemas.microsoft.com/office/drawing/2014/main" id="{42CE51D7-8BA7-4E19-98ED-446543AA4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50" y="532320"/>
            <a:ext cx="3939569" cy="57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4A920-18E3-4B91-8EC4-9C913A2B7F4A}"/>
              </a:ext>
            </a:extLst>
          </p:cNvPr>
          <p:cNvSpPr txBox="1"/>
          <p:nvPr/>
        </p:nvSpPr>
        <p:spPr>
          <a:xfrm>
            <a:off x="4879956" y="1637306"/>
            <a:ext cx="407355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D9D9D9"/>
                </a:solidFill>
              </a:rPr>
              <a:t>예전의 축제에서 업데이트 되지 않은 정보들</a:t>
            </a:r>
            <a:r>
              <a:rPr lang="en-US" altLang="ko-KR" sz="1400" dirty="0">
                <a:solidFill>
                  <a:srgbClr val="D9D9D9"/>
                </a:solidFill>
              </a:rPr>
              <a:t>.</a:t>
            </a:r>
          </a:p>
          <a:p>
            <a:endParaRPr lang="en-US" altLang="ko-KR" sz="1400" dirty="0">
              <a:solidFill>
                <a:srgbClr val="D9D9D9"/>
              </a:solidFill>
            </a:endParaRPr>
          </a:p>
          <a:p>
            <a:r>
              <a:rPr lang="ko-KR" altLang="en-US" sz="1400" dirty="0">
                <a:solidFill>
                  <a:srgbClr val="D9D9D9"/>
                </a:solidFill>
              </a:rPr>
              <a:t>코로나로 인한 축제개최 유무</a:t>
            </a:r>
            <a:r>
              <a:rPr lang="en-US" altLang="ko-KR" sz="1400" dirty="0">
                <a:solidFill>
                  <a:srgbClr val="D9D9D9"/>
                </a:solidFill>
              </a:rPr>
              <a:t>.</a:t>
            </a:r>
          </a:p>
          <a:p>
            <a:endParaRPr lang="en-US" altLang="ko-KR" sz="1400" dirty="0">
              <a:solidFill>
                <a:srgbClr val="D9D9D9"/>
              </a:solidFill>
            </a:endParaRPr>
          </a:p>
          <a:p>
            <a:r>
              <a:rPr lang="ko-KR" altLang="en-US" sz="1400" dirty="0">
                <a:solidFill>
                  <a:srgbClr val="D9D9D9"/>
                </a:solidFill>
              </a:rPr>
              <a:t>어떤 축제인가에 대한 단편적인 정보들</a:t>
            </a:r>
            <a:r>
              <a:rPr lang="en-US" altLang="ko-KR" sz="1400" dirty="0">
                <a:solidFill>
                  <a:srgbClr val="D9D9D9"/>
                </a:solidFill>
              </a:rPr>
              <a:t>.</a:t>
            </a:r>
          </a:p>
          <a:p>
            <a:endParaRPr lang="en-US" altLang="ko-KR" sz="1400" dirty="0">
              <a:solidFill>
                <a:srgbClr val="D9D9D9"/>
              </a:solidFill>
            </a:endParaRPr>
          </a:p>
          <a:p>
            <a:r>
              <a:rPr lang="ko-KR" altLang="en-US" sz="1400" dirty="0">
                <a:solidFill>
                  <a:srgbClr val="D9D9D9"/>
                </a:solidFill>
              </a:rPr>
              <a:t>해당 사이트에 찾아가야 볼 수 있는 불편한 과정</a:t>
            </a:r>
            <a:r>
              <a:rPr lang="en-US" altLang="ko-KR" sz="1400" dirty="0">
                <a:solidFill>
                  <a:srgbClr val="D9D9D9"/>
                </a:solidFill>
              </a:rPr>
              <a:t>.</a:t>
            </a:r>
          </a:p>
          <a:p>
            <a:endParaRPr lang="en-US" altLang="ko-KR" sz="1400" dirty="0">
              <a:solidFill>
                <a:srgbClr val="D9D9D9"/>
              </a:solidFill>
            </a:endParaRPr>
          </a:p>
          <a:p>
            <a:r>
              <a:rPr lang="en-US" altLang="ko-KR" sz="1400" dirty="0">
                <a:solidFill>
                  <a:srgbClr val="D9D9D9"/>
                </a:solidFill>
              </a:rPr>
              <a:t>.</a:t>
            </a:r>
          </a:p>
          <a:p>
            <a:r>
              <a:rPr lang="en-US" altLang="ko-KR" sz="1400" dirty="0">
                <a:solidFill>
                  <a:srgbClr val="D9D9D9"/>
                </a:solidFill>
              </a:rPr>
              <a:t>.</a:t>
            </a:r>
          </a:p>
          <a:p>
            <a:r>
              <a:rPr lang="en-US" altLang="ko-KR" sz="1400" dirty="0">
                <a:solidFill>
                  <a:srgbClr val="D9D9D9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8647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1E6C7-94CE-46A4-A055-D29A4350D3DE}"/>
              </a:ext>
            </a:extLst>
          </p:cNvPr>
          <p:cNvSpPr txBox="1"/>
          <p:nvPr/>
        </p:nvSpPr>
        <p:spPr>
          <a:xfrm>
            <a:off x="4849505" y="465202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9999"/>
                </a:solidFill>
              </a:rPr>
              <a:t>가락문화제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C4A920-18E3-4B91-8EC4-9C913A2B7F4A}"/>
              </a:ext>
            </a:extLst>
          </p:cNvPr>
          <p:cNvSpPr txBox="1"/>
          <p:nvPr/>
        </p:nvSpPr>
        <p:spPr>
          <a:xfrm>
            <a:off x="4879956" y="3726786"/>
            <a:ext cx="62903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rgbClr val="D9D9D9"/>
                </a:solidFill>
                <a:effectLst/>
                <a:latin typeface="Apple SD Gothic Neo"/>
              </a:rPr>
              <a:t>가야의 혼</a:t>
            </a:r>
            <a:r>
              <a:rPr lang="en-US" altLang="ko-KR" sz="1400" b="0" i="0" dirty="0">
                <a:solidFill>
                  <a:srgbClr val="D9D9D9"/>
                </a:solidFill>
                <a:effectLst/>
                <a:latin typeface="Apple SD Gothic Neo"/>
              </a:rPr>
              <a:t>(</a:t>
            </a:r>
            <a:r>
              <a:rPr lang="ko-KR" altLang="en-US" sz="1400" b="0" i="0" dirty="0">
                <a:solidFill>
                  <a:srgbClr val="D9D9D9"/>
                </a:solidFill>
                <a:effectLst/>
                <a:latin typeface="Apple SD Gothic Neo"/>
              </a:rPr>
              <a:t>흙</a:t>
            </a:r>
            <a:r>
              <a:rPr lang="en-US" altLang="ko-KR" sz="1400" b="0" i="0" dirty="0">
                <a:solidFill>
                  <a:srgbClr val="D9D9D9"/>
                </a:solidFill>
                <a:effectLst/>
                <a:latin typeface="Apple SD Gothic Neo"/>
              </a:rPr>
              <a:t>, </a:t>
            </a:r>
            <a:r>
              <a:rPr lang="ko-KR" altLang="en-US" sz="1400" b="0" i="0" dirty="0">
                <a:solidFill>
                  <a:srgbClr val="D9D9D9"/>
                </a:solidFill>
                <a:effectLst/>
                <a:latin typeface="Apple SD Gothic Neo"/>
              </a:rPr>
              <a:t>철</a:t>
            </a:r>
            <a:r>
              <a:rPr lang="en-US" altLang="ko-KR" sz="1400" b="0" i="0" dirty="0">
                <a:solidFill>
                  <a:srgbClr val="D9D9D9"/>
                </a:solidFill>
                <a:effectLst/>
                <a:latin typeface="Apple SD Gothic Neo"/>
              </a:rPr>
              <a:t>, </a:t>
            </a:r>
            <a:r>
              <a:rPr lang="ko-KR" altLang="en-US" sz="1400" b="0" i="0" dirty="0">
                <a:solidFill>
                  <a:srgbClr val="D9D9D9"/>
                </a:solidFill>
                <a:effectLst/>
                <a:latin typeface="Apple SD Gothic Neo"/>
              </a:rPr>
              <a:t>불</a:t>
            </a:r>
            <a:r>
              <a:rPr lang="en-US" altLang="ko-KR" sz="1400" b="0" i="0" dirty="0">
                <a:solidFill>
                  <a:srgbClr val="D9D9D9"/>
                </a:solidFill>
                <a:effectLst/>
                <a:latin typeface="Apple SD Gothic Neo"/>
              </a:rPr>
              <a:t>)’</a:t>
            </a:r>
            <a:r>
              <a:rPr lang="ko-KR" altLang="en-US" sz="1400" b="0" i="0" dirty="0">
                <a:solidFill>
                  <a:srgbClr val="D9D9D9"/>
                </a:solidFill>
                <a:effectLst/>
                <a:latin typeface="Apple SD Gothic Neo"/>
              </a:rPr>
              <a:t>이라는 주제에 ‘아름다운 가야’ ‘자랑스런 가야’ ‘세계속의 </a:t>
            </a:r>
            <a:r>
              <a:rPr lang="ko-KR" altLang="en-US" sz="1400" b="0" i="0" dirty="0" err="1">
                <a:solidFill>
                  <a:srgbClr val="D9D9D9"/>
                </a:solidFill>
                <a:effectLst/>
                <a:latin typeface="Apple SD Gothic Neo"/>
              </a:rPr>
              <a:t>가야’라는</a:t>
            </a:r>
            <a:r>
              <a:rPr lang="ko-KR" altLang="en-US" sz="1400" b="0" i="0" dirty="0">
                <a:solidFill>
                  <a:srgbClr val="D9D9D9"/>
                </a:solidFill>
                <a:effectLst/>
                <a:latin typeface="Apple SD Gothic Neo"/>
              </a:rPr>
              <a:t> 슬로건을 내건 이번 가락문화제는 김해에서만 할 수 있고 김해에서만 볼 수 있는 차별화</a:t>
            </a:r>
            <a:r>
              <a:rPr lang="en-US" altLang="ko-KR" sz="1400" b="0" i="0" dirty="0">
                <a:solidFill>
                  <a:srgbClr val="D9D9D9"/>
                </a:solidFill>
                <a:effectLst/>
                <a:latin typeface="Apple SD Gothic Neo"/>
              </a:rPr>
              <a:t>, </a:t>
            </a:r>
            <a:r>
              <a:rPr lang="ko-KR" altLang="en-US" sz="1400" b="0" i="0" dirty="0">
                <a:solidFill>
                  <a:srgbClr val="D9D9D9"/>
                </a:solidFill>
                <a:effectLst/>
                <a:latin typeface="Apple SD Gothic Neo"/>
              </a:rPr>
              <a:t>체험화</a:t>
            </a:r>
            <a:r>
              <a:rPr lang="en-US" altLang="ko-KR" sz="1400" b="0" i="0" dirty="0">
                <a:solidFill>
                  <a:srgbClr val="D9D9D9"/>
                </a:solidFill>
                <a:effectLst/>
                <a:latin typeface="Apple SD Gothic Neo"/>
              </a:rPr>
              <a:t>, </a:t>
            </a:r>
            <a:r>
              <a:rPr lang="ko-KR" altLang="en-US" sz="1400" b="0" i="0" dirty="0">
                <a:solidFill>
                  <a:srgbClr val="D9D9D9"/>
                </a:solidFill>
                <a:effectLst/>
                <a:latin typeface="Apple SD Gothic Neo"/>
              </a:rPr>
              <a:t>상품화</a:t>
            </a:r>
            <a:r>
              <a:rPr lang="en-US" altLang="ko-KR" sz="1400" b="0" i="0" dirty="0">
                <a:solidFill>
                  <a:srgbClr val="D9D9D9"/>
                </a:solidFill>
                <a:effectLst/>
                <a:latin typeface="Apple SD Gothic Neo"/>
              </a:rPr>
              <a:t>, </a:t>
            </a:r>
            <a:r>
              <a:rPr lang="ko-KR" altLang="en-US" sz="1400" b="0" i="0" dirty="0">
                <a:solidFill>
                  <a:srgbClr val="D9D9D9"/>
                </a:solidFill>
                <a:effectLst/>
                <a:latin typeface="Apple SD Gothic Neo"/>
              </a:rPr>
              <a:t>세계화된 </a:t>
            </a:r>
            <a:r>
              <a:rPr lang="en-US" altLang="ko-KR" sz="1400" b="0" i="0" dirty="0">
                <a:solidFill>
                  <a:srgbClr val="D9D9D9"/>
                </a:solidFill>
                <a:effectLst/>
                <a:latin typeface="Apple SD Gothic Neo"/>
              </a:rPr>
              <a:t>40</a:t>
            </a:r>
            <a:r>
              <a:rPr lang="ko-KR" altLang="en-US" sz="1400" b="0" i="0" dirty="0">
                <a:solidFill>
                  <a:srgbClr val="D9D9D9"/>
                </a:solidFill>
                <a:effectLst/>
                <a:latin typeface="Apple SD Gothic Neo"/>
              </a:rPr>
              <a:t>여 종목의 행사가 전통의 장</a:t>
            </a:r>
            <a:r>
              <a:rPr lang="en-US" altLang="ko-KR" sz="1400" b="0" i="0" dirty="0">
                <a:solidFill>
                  <a:srgbClr val="D9D9D9"/>
                </a:solidFill>
                <a:effectLst/>
                <a:latin typeface="Apple SD Gothic Neo"/>
              </a:rPr>
              <a:t>, </a:t>
            </a:r>
            <a:r>
              <a:rPr lang="ko-KR" altLang="en-US" sz="1400" b="0" i="0" dirty="0">
                <a:solidFill>
                  <a:srgbClr val="D9D9D9"/>
                </a:solidFill>
                <a:effectLst/>
                <a:latin typeface="Apple SD Gothic Neo"/>
              </a:rPr>
              <a:t>문화의 장</a:t>
            </a:r>
            <a:r>
              <a:rPr lang="en-US" altLang="ko-KR" sz="1400" b="0" i="0" dirty="0">
                <a:solidFill>
                  <a:srgbClr val="D9D9D9"/>
                </a:solidFill>
                <a:effectLst/>
                <a:latin typeface="Apple SD Gothic Neo"/>
              </a:rPr>
              <a:t>, </a:t>
            </a:r>
            <a:r>
              <a:rPr lang="ko-KR" altLang="en-US" sz="1400" b="0" i="0" dirty="0">
                <a:solidFill>
                  <a:srgbClr val="D9D9D9"/>
                </a:solidFill>
                <a:effectLst/>
                <a:latin typeface="Apple SD Gothic Neo"/>
              </a:rPr>
              <a:t>참여의 장</a:t>
            </a:r>
            <a:r>
              <a:rPr lang="en-US" altLang="ko-KR" sz="1400" b="0" i="0" dirty="0">
                <a:solidFill>
                  <a:srgbClr val="D9D9D9"/>
                </a:solidFill>
                <a:effectLst/>
                <a:latin typeface="Apple SD Gothic Neo"/>
              </a:rPr>
              <a:t>, </a:t>
            </a:r>
            <a:r>
              <a:rPr lang="ko-KR" altLang="en-US" sz="1400" b="0" i="0" dirty="0">
                <a:solidFill>
                  <a:srgbClr val="D9D9D9"/>
                </a:solidFill>
                <a:effectLst/>
                <a:latin typeface="Apple SD Gothic Neo"/>
              </a:rPr>
              <a:t>교류의 장</a:t>
            </a:r>
            <a:r>
              <a:rPr lang="en-US" altLang="ko-KR" sz="1400" b="0" i="0" dirty="0">
                <a:solidFill>
                  <a:srgbClr val="D9D9D9"/>
                </a:solidFill>
                <a:effectLst/>
                <a:latin typeface="Apple SD Gothic Neo"/>
              </a:rPr>
              <a:t>, </a:t>
            </a:r>
            <a:r>
              <a:rPr lang="ko-KR" altLang="en-US" sz="1400" b="0" i="0" dirty="0">
                <a:solidFill>
                  <a:srgbClr val="D9D9D9"/>
                </a:solidFill>
                <a:effectLst/>
                <a:latin typeface="Apple SD Gothic Neo"/>
              </a:rPr>
              <a:t>젊음의 장 등 </a:t>
            </a:r>
            <a:r>
              <a:rPr lang="en-US" altLang="ko-KR" sz="1400" b="0" i="0" dirty="0">
                <a:solidFill>
                  <a:srgbClr val="D9D9D9"/>
                </a:solidFill>
                <a:effectLst/>
                <a:latin typeface="Apple SD Gothic Neo"/>
              </a:rPr>
              <a:t>5</a:t>
            </a:r>
            <a:r>
              <a:rPr lang="ko-KR" altLang="en-US" sz="1400" b="0" i="0" dirty="0">
                <a:solidFill>
                  <a:srgbClr val="D9D9D9"/>
                </a:solidFill>
                <a:effectLst/>
                <a:latin typeface="Apple SD Gothic Neo"/>
              </a:rPr>
              <a:t>개 장르별로 나누어 선보인다</a:t>
            </a:r>
            <a:r>
              <a:rPr lang="en-US" altLang="ko-KR" sz="1400" b="0" i="0" dirty="0">
                <a:solidFill>
                  <a:srgbClr val="D9D9D9"/>
                </a:solidFill>
                <a:effectLst/>
                <a:latin typeface="Apple SD Gothic Neo"/>
              </a:rPr>
              <a:t>.</a:t>
            </a:r>
          </a:p>
          <a:p>
            <a:r>
              <a:rPr lang="en-US" altLang="ko-KR" sz="1400" b="0" i="0" dirty="0">
                <a:solidFill>
                  <a:srgbClr val="D9D9D9"/>
                </a:solidFill>
                <a:effectLst/>
                <a:latin typeface="Apple SD Gothic Neo"/>
              </a:rPr>
              <a:t>12</a:t>
            </a:r>
            <a:r>
              <a:rPr lang="ko-KR" altLang="en-US" sz="1400" b="0" i="0" dirty="0">
                <a:solidFill>
                  <a:srgbClr val="D9D9D9"/>
                </a:solidFill>
                <a:effectLst/>
                <a:latin typeface="Apple SD Gothic Neo"/>
              </a:rPr>
              <a:t>일 오전 </a:t>
            </a:r>
            <a:r>
              <a:rPr lang="en-US" altLang="ko-KR" sz="1400" b="0" i="0" dirty="0">
                <a:solidFill>
                  <a:srgbClr val="D9D9D9"/>
                </a:solidFill>
                <a:effectLst/>
                <a:latin typeface="Apple SD Gothic Neo"/>
              </a:rPr>
              <a:t>10</a:t>
            </a:r>
            <a:r>
              <a:rPr lang="ko-KR" altLang="en-US" sz="1400" b="0" i="0" dirty="0">
                <a:solidFill>
                  <a:srgbClr val="D9D9D9"/>
                </a:solidFill>
                <a:effectLst/>
                <a:latin typeface="Apple SD Gothic Neo"/>
              </a:rPr>
              <a:t>시부터 본격적인 축제에 들어가는 제</a:t>
            </a:r>
            <a:r>
              <a:rPr lang="en-US" altLang="ko-KR" sz="1400" b="0" i="0" dirty="0">
                <a:solidFill>
                  <a:srgbClr val="D9D9D9"/>
                </a:solidFill>
                <a:effectLst/>
                <a:latin typeface="Apple SD Gothic Neo"/>
              </a:rPr>
              <a:t>30</a:t>
            </a:r>
            <a:r>
              <a:rPr lang="ko-KR" altLang="en-US" sz="1400" b="0" i="0" dirty="0">
                <a:solidFill>
                  <a:srgbClr val="D9D9D9"/>
                </a:solidFill>
                <a:effectLst/>
                <a:latin typeface="Apple SD Gothic Neo"/>
              </a:rPr>
              <a:t>회 가락문화제는 행사 기간동안 대성동고분박물관</a:t>
            </a:r>
            <a:r>
              <a:rPr lang="en-US" altLang="ko-KR" sz="1400" b="0" i="0" dirty="0">
                <a:solidFill>
                  <a:srgbClr val="D9D9D9"/>
                </a:solidFill>
                <a:effectLst/>
                <a:latin typeface="Apple SD Gothic Neo"/>
              </a:rPr>
              <a:t>, </a:t>
            </a:r>
            <a:r>
              <a:rPr lang="ko-KR" altLang="en-US" sz="1400" b="0" i="0" dirty="0" err="1">
                <a:solidFill>
                  <a:srgbClr val="D9D9D9"/>
                </a:solidFill>
                <a:effectLst/>
                <a:latin typeface="Apple SD Gothic Neo"/>
              </a:rPr>
              <a:t>수릉원</a:t>
            </a:r>
            <a:r>
              <a:rPr lang="en-US" altLang="ko-KR" sz="1400" b="0" i="0" dirty="0">
                <a:solidFill>
                  <a:srgbClr val="D9D9D9"/>
                </a:solidFill>
                <a:effectLst/>
                <a:latin typeface="Apple SD Gothic Neo"/>
              </a:rPr>
              <a:t>, </a:t>
            </a:r>
            <a:r>
              <a:rPr lang="ko-KR" altLang="en-US" sz="1400" b="0" i="0" dirty="0">
                <a:solidFill>
                  <a:srgbClr val="D9D9D9"/>
                </a:solidFill>
                <a:effectLst/>
                <a:latin typeface="Apple SD Gothic Neo"/>
              </a:rPr>
              <a:t>가야의 거리 등 주요 행사장에서 </a:t>
            </a:r>
            <a:r>
              <a:rPr lang="ko-KR" altLang="en-US" sz="1400" b="0" i="0" dirty="0" err="1">
                <a:solidFill>
                  <a:srgbClr val="D9D9D9"/>
                </a:solidFill>
                <a:effectLst/>
                <a:latin typeface="Apple SD Gothic Neo"/>
              </a:rPr>
              <a:t>고유제</a:t>
            </a:r>
            <a:r>
              <a:rPr lang="en-US" altLang="ko-KR" sz="1400" b="0" i="0" dirty="0">
                <a:solidFill>
                  <a:srgbClr val="D9D9D9"/>
                </a:solidFill>
                <a:effectLst/>
                <a:latin typeface="Apple SD Gothic Neo"/>
              </a:rPr>
              <a:t>, </a:t>
            </a:r>
            <a:r>
              <a:rPr lang="ko-KR" altLang="en-US" sz="1400" b="0" i="0" dirty="0" err="1">
                <a:solidFill>
                  <a:srgbClr val="D9D9D9"/>
                </a:solidFill>
                <a:effectLst/>
                <a:latin typeface="Apple SD Gothic Neo"/>
              </a:rPr>
              <a:t>계욕제</a:t>
            </a:r>
            <a:r>
              <a:rPr lang="en-US" altLang="ko-KR" sz="1400" b="0" i="0" dirty="0">
                <a:solidFill>
                  <a:srgbClr val="D9D9D9"/>
                </a:solidFill>
                <a:effectLst/>
                <a:latin typeface="Apple SD Gothic Neo"/>
              </a:rPr>
              <a:t>, </a:t>
            </a:r>
            <a:r>
              <a:rPr lang="ko-KR" altLang="en-US" sz="1400" b="0" i="0" dirty="0" err="1">
                <a:solidFill>
                  <a:srgbClr val="D9D9D9"/>
                </a:solidFill>
                <a:effectLst/>
                <a:latin typeface="Apple SD Gothic Neo"/>
              </a:rPr>
              <a:t>수로왕탄강과</a:t>
            </a:r>
            <a:r>
              <a:rPr lang="ko-KR" altLang="en-US" sz="1400" b="0" i="0" dirty="0">
                <a:solidFill>
                  <a:srgbClr val="D9D9D9"/>
                </a:solidFill>
                <a:effectLst/>
                <a:latin typeface="Apple SD Gothic Neo"/>
              </a:rPr>
              <a:t> 건국 결혼</a:t>
            </a:r>
            <a:r>
              <a:rPr lang="en-US" altLang="ko-KR" sz="1400" b="0" i="0" dirty="0">
                <a:solidFill>
                  <a:srgbClr val="D9D9D9"/>
                </a:solidFill>
                <a:effectLst/>
                <a:latin typeface="Apple SD Gothic Neo"/>
              </a:rPr>
              <a:t>, </a:t>
            </a:r>
            <a:r>
              <a:rPr lang="ko-KR" altLang="en-US" sz="1400" b="0" i="0" dirty="0">
                <a:solidFill>
                  <a:srgbClr val="D9D9D9"/>
                </a:solidFill>
                <a:effectLst/>
                <a:latin typeface="Apple SD Gothic Neo"/>
              </a:rPr>
              <a:t>수로왕 춘향대제</a:t>
            </a:r>
            <a:r>
              <a:rPr lang="en-US" altLang="ko-KR" sz="1400" b="0" i="0" dirty="0">
                <a:solidFill>
                  <a:srgbClr val="D9D9D9"/>
                </a:solidFill>
                <a:effectLst/>
                <a:latin typeface="Apple SD Gothic Neo"/>
              </a:rPr>
              <a:t>, </a:t>
            </a:r>
            <a:r>
              <a:rPr lang="ko-KR" altLang="en-US" sz="1400" b="0" i="0" dirty="0">
                <a:solidFill>
                  <a:srgbClr val="D9D9D9"/>
                </a:solidFill>
                <a:effectLst/>
                <a:latin typeface="Apple SD Gothic Neo"/>
              </a:rPr>
              <a:t>장유화상추모재</a:t>
            </a:r>
            <a:r>
              <a:rPr lang="en-US" altLang="ko-KR" sz="1400" b="0" i="0" dirty="0">
                <a:solidFill>
                  <a:srgbClr val="D9D9D9"/>
                </a:solidFill>
                <a:effectLst/>
                <a:latin typeface="Apple SD Gothic Neo"/>
              </a:rPr>
              <a:t>, </a:t>
            </a:r>
            <a:r>
              <a:rPr lang="ko-KR" altLang="en-US" sz="1400" b="0" i="0" dirty="0" err="1">
                <a:solidFill>
                  <a:srgbClr val="D9D9D9"/>
                </a:solidFill>
                <a:effectLst/>
                <a:latin typeface="Apple SD Gothic Neo"/>
              </a:rPr>
              <a:t>김해가락오광대</a:t>
            </a:r>
            <a:r>
              <a:rPr lang="en-US" altLang="ko-KR" sz="1400" b="0" i="0" dirty="0">
                <a:solidFill>
                  <a:srgbClr val="D9D9D9"/>
                </a:solidFill>
                <a:effectLst/>
                <a:latin typeface="Apple SD Gothic Neo"/>
              </a:rPr>
              <a:t>, </a:t>
            </a:r>
            <a:r>
              <a:rPr lang="ko-KR" altLang="en-US" sz="1400" b="0" i="0" dirty="0">
                <a:solidFill>
                  <a:srgbClr val="D9D9D9"/>
                </a:solidFill>
                <a:effectLst/>
                <a:latin typeface="Apple SD Gothic Neo"/>
              </a:rPr>
              <a:t>가야벌의 함성 등 </a:t>
            </a:r>
            <a:r>
              <a:rPr lang="ko-KR" altLang="en-US" sz="1400" b="0" i="0" dirty="0" err="1">
                <a:solidFill>
                  <a:srgbClr val="D9D9D9"/>
                </a:solidFill>
                <a:effectLst/>
                <a:latin typeface="Apple SD Gothic Neo"/>
              </a:rPr>
              <a:t>타지역</a:t>
            </a:r>
            <a:r>
              <a:rPr lang="ko-KR" altLang="en-US" sz="1400" b="0" i="0" dirty="0">
                <a:solidFill>
                  <a:srgbClr val="D9D9D9"/>
                </a:solidFill>
                <a:effectLst/>
                <a:latin typeface="Apple SD Gothic Neo"/>
              </a:rPr>
              <a:t> 축제와 차별화된 행사들이 연달아 개최되고 </a:t>
            </a:r>
            <a:r>
              <a:rPr lang="ko-KR" altLang="en-US" sz="1400" b="0" i="0" dirty="0">
                <a:solidFill>
                  <a:srgbClr val="FF9999"/>
                </a:solidFill>
                <a:effectLst/>
                <a:latin typeface="Apple SD Gothic Neo"/>
              </a:rPr>
              <a:t>민속놀이경연대회</a:t>
            </a:r>
            <a:r>
              <a:rPr lang="en-US" altLang="ko-KR" sz="1400" b="0" i="0" dirty="0">
                <a:solidFill>
                  <a:srgbClr val="FF9999"/>
                </a:solidFill>
                <a:effectLst/>
                <a:latin typeface="Apple SD Gothic Neo"/>
              </a:rPr>
              <a:t>, </a:t>
            </a:r>
            <a:r>
              <a:rPr lang="ko-KR" altLang="en-US" sz="1400" b="0" i="0" dirty="0" err="1">
                <a:solidFill>
                  <a:srgbClr val="FF9999"/>
                </a:solidFill>
                <a:effectLst/>
                <a:latin typeface="Apple SD Gothic Neo"/>
              </a:rPr>
              <a:t>중요무형문화재초청공연</a:t>
            </a:r>
            <a:r>
              <a:rPr lang="en-US" altLang="ko-KR" sz="1400" b="0" i="0" dirty="0">
                <a:solidFill>
                  <a:srgbClr val="FF9999"/>
                </a:solidFill>
                <a:effectLst/>
                <a:latin typeface="Apple SD Gothic Neo"/>
              </a:rPr>
              <a:t>, </a:t>
            </a:r>
            <a:r>
              <a:rPr lang="ko-KR" altLang="en-US" sz="1400" b="0" i="0" dirty="0">
                <a:solidFill>
                  <a:srgbClr val="FF9999"/>
                </a:solidFill>
                <a:effectLst/>
                <a:latin typeface="Apple SD Gothic Neo"/>
              </a:rPr>
              <a:t>해외예술단초청공연</a:t>
            </a:r>
            <a:r>
              <a:rPr lang="en-US" altLang="ko-KR" sz="1400" b="0" i="0" dirty="0">
                <a:solidFill>
                  <a:srgbClr val="FF9999"/>
                </a:solidFill>
                <a:effectLst/>
                <a:latin typeface="Apple SD Gothic Neo"/>
              </a:rPr>
              <a:t>, </a:t>
            </a:r>
            <a:r>
              <a:rPr lang="ko-KR" altLang="en-US" sz="1400" b="0" i="0" dirty="0">
                <a:solidFill>
                  <a:srgbClr val="FF9999"/>
                </a:solidFill>
                <a:effectLst/>
                <a:latin typeface="Apple SD Gothic Neo"/>
              </a:rPr>
              <a:t>각설이한마당</a:t>
            </a:r>
            <a:r>
              <a:rPr lang="en-US" altLang="ko-KR" sz="1400" b="0" i="0" dirty="0">
                <a:solidFill>
                  <a:srgbClr val="FF9999"/>
                </a:solidFill>
                <a:effectLst/>
                <a:latin typeface="Apple SD Gothic Neo"/>
              </a:rPr>
              <a:t>, </a:t>
            </a:r>
            <a:r>
              <a:rPr lang="ko-KR" altLang="en-US" sz="1400" b="0" i="0" dirty="0">
                <a:solidFill>
                  <a:srgbClr val="FF9999"/>
                </a:solidFill>
                <a:effectLst/>
                <a:latin typeface="Apple SD Gothic Neo"/>
              </a:rPr>
              <a:t>줄타기공연 등 시민들과 관광객들이 함께 즐길 수 있는 다채로운 문화행사</a:t>
            </a:r>
            <a:r>
              <a:rPr lang="ko-KR" altLang="en-US" sz="1400" b="0" i="0" dirty="0">
                <a:solidFill>
                  <a:srgbClr val="D9D9D9"/>
                </a:solidFill>
                <a:effectLst/>
                <a:latin typeface="Apple SD Gothic Neo"/>
              </a:rPr>
              <a:t>가 열린다</a:t>
            </a:r>
            <a:r>
              <a:rPr lang="en-US" altLang="ko-KR" sz="1400" b="0" i="0" dirty="0">
                <a:solidFill>
                  <a:srgbClr val="D9D9D9"/>
                </a:solidFill>
                <a:effectLst/>
                <a:latin typeface="Apple SD Gothic Neo"/>
              </a:rPr>
              <a:t>.</a:t>
            </a:r>
            <a:endParaRPr lang="en-US" altLang="ko-KR" sz="1400" dirty="0">
              <a:solidFill>
                <a:srgbClr val="D9D9D9"/>
              </a:solidFill>
            </a:endParaRP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E91023BB-6728-4FCD-B56D-81AF4A8DC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3" y="527832"/>
            <a:ext cx="3581900" cy="5810338"/>
          </a:xfrm>
          <a:prstGeom prst="rect">
            <a:avLst/>
          </a:prstGeom>
        </p:spPr>
      </p:pic>
      <p:pic>
        <p:nvPicPr>
          <p:cNvPr id="9" name="그래픽 8" descr="직선 화살표 단색으로 채워진">
            <a:extLst>
              <a:ext uri="{FF2B5EF4-FFF2-40B4-BE49-F238E27FC236}">
                <a16:creationId xmlns:a16="http://schemas.microsoft.com/office/drawing/2014/main" id="{40468771-C4FA-4616-AA4B-EC1DD7A70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904109" flipH="1">
            <a:off x="3529520" y="3918327"/>
            <a:ext cx="1147200" cy="1147200"/>
          </a:xfrm>
          <a:prstGeom prst="rect">
            <a:avLst/>
          </a:prstGeom>
        </p:spPr>
      </p:pic>
      <p:pic>
        <p:nvPicPr>
          <p:cNvPr id="3074" name="Picture 2" descr="기사검색 | 김해시보 &gt; 제30회 가락문화제 12일 '팡파르'">
            <a:extLst>
              <a:ext uri="{FF2B5EF4-FFF2-40B4-BE49-F238E27FC236}">
                <a16:creationId xmlns:a16="http://schemas.microsoft.com/office/drawing/2014/main" id="{2171F26C-DB74-4109-A9DA-C6C1A8B8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368" y="1031404"/>
            <a:ext cx="3937631" cy="268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래픽 13" descr="커서 단색으로 채워진">
            <a:extLst>
              <a:ext uri="{FF2B5EF4-FFF2-40B4-BE49-F238E27FC236}">
                <a16:creationId xmlns:a16="http://schemas.microsoft.com/office/drawing/2014/main" id="{2BB1DFAD-2C7F-4043-9895-661F87D75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66872" y="4919402"/>
            <a:ext cx="692258" cy="69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5061"/>
      </p:ext>
    </p:extLst>
  </p:cSld>
  <p:clrMapOvr>
    <a:masterClrMapping/>
  </p:clrMapOvr>
</p:sld>
</file>

<file path=ppt/theme/theme1.xml><?xml version="1.0" encoding="utf-8"?>
<a:theme xmlns:a="http://schemas.openxmlformats.org/drawing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</TotalTime>
  <Words>554</Words>
  <Application>Microsoft Office PowerPoint</Application>
  <PresentationFormat>와이드스크린</PresentationFormat>
  <Paragraphs>200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Apple SD Gothic Neo</vt:lpstr>
      <vt:lpstr>Helvetica Neue</vt:lpstr>
      <vt:lpstr>맑은 고딕</vt:lpstr>
      <vt:lpstr>Arial</vt:lpstr>
      <vt:lpstr>18_Office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astae12@gmail.com</cp:lastModifiedBy>
  <cp:revision>14</cp:revision>
  <dcterms:created xsi:type="dcterms:W3CDTF">2021-03-15T01:16:55Z</dcterms:created>
  <dcterms:modified xsi:type="dcterms:W3CDTF">2021-04-05T05:28:14Z</dcterms:modified>
</cp:coreProperties>
</file>